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92" r:id="rId3"/>
    <p:sldId id="297" r:id="rId4"/>
    <p:sldId id="286" r:id="rId5"/>
    <p:sldId id="298" r:id="rId6"/>
    <p:sldId id="299" r:id="rId7"/>
    <p:sldId id="300" r:id="rId8"/>
    <p:sldId id="301" r:id="rId9"/>
    <p:sldId id="302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310" r:id="rId18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中度样式 1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41" autoAdjust="0"/>
    <p:restoredTop sz="96182" autoAdjust="0"/>
  </p:normalViewPr>
  <p:slideViewPr>
    <p:cSldViewPr>
      <p:cViewPr varScale="1">
        <p:scale>
          <a:sx n="108" d="100"/>
          <a:sy n="108" d="100"/>
        </p:scale>
        <p:origin x="643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86" d="100"/>
        <a:sy n="18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2024-04-10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8569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54381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56051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17509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38649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61789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46735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3435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6392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4393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52672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5532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56233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0327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43560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0255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2024-04-10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2024-04-10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620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2024-04-10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7345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2024-04-10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2335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2024-04-10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7961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2024-04-10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8099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2024-04-10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3845849" y="14453070"/>
            <a:ext cx="96625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精美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工作总结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www.1ppt.com/xiazai/zongjie/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工作计划：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www.1ppt.com/xiazai/jihua/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商务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www.1ppt.com/moban/shangwu/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个人简历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www.1ppt.com/xiazai/jianli/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毕业答辩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www.1ppt.com/xiazai/dabian/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工作汇报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www.1ppt.com/xiazai/huibao/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31230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5C5D1-AD16-4B01-871F-DE047A6CFB67}" type="datetimeFigureOut">
              <a:rPr lang="zh-CN" altLang="en-US" smtClean="0"/>
              <a:t>2024-04-10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1043608" y="2283718"/>
            <a:ext cx="72728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讲一讲</a:t>
            </a:r>
            <a:r>
              <a:rPr lang="en-US" altLang="zh-CN" sz="4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Redis</a:t>
            </a:r>
            <a:r>
              <a:rPr lang="zh-CN" altLang="en-US" sz="4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缓存设计？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文件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TextBox 21">
            <a:extLst>
              <a:ext uri="{FF2B5EF4-FFF2-40B4-BE49-F238E27FC236}">
                <a16:creationId xmlns:a16="http://schemas.microsoft.com/office/drawing/2014/main" id="{EDA143B1-B44F-4B17-8A12-65D6F5986239}"/>
              </a:ext>
            </a:extLst>
          </p:cNvPr>
          <p:cNvSpPr txBox="1"/>
          <p:nvPr/>
        </p:nvSpPr>
        <p:spPr>
          <a:xfrm>
            <a:off x="266161" y="885415"/>
            <a:ext cx="27780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open</a:t>
            </a:r>
            <a:r>
              <a:rPr lang="zh-CN" altLang="en-US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函数的参数和返回值是什么？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8A3D8B2-BF4E-4121-9054-E00F106862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79513" y="1136276"/>
            <a:ext cx="8784974" cy="3983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5532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文件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TextBox 21">
            <a:extLst>
              <a:ext uri="{FF2B5EF4-FFF2-40B4-BE49-F238E27FC236}">
                <a16:creationId xmlns:a16="http://schemas.microsoft.com/office/drawing/2014/main" id="{EDA143B1-B44F-4B17-8A12-65D6F5986239}"/>
              </a:ext>
            </a:extLst>
          </p:cNvPr>
          <p:cNvSpPr txBox="1"/>
          <p:nvPr/>
        </p:nvSpPr>
        <p:spPr>
          <a:xfrm>
            <a:off x="266161" y="885415"/>
            <a:ext cx="27780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open</a:t>
            </a:r>
            <a:r>
              <a:rPr lang="zh-CN" altLang="en-US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函数的参数和返回值是什么？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6614D47-7153-4983-AD3A-3D005659E55B}"/>
              </a:ext>
            </a:extLst>
          </p:cNvPr>
          <p:cNvSpPr txBox="1"/>
          <p:nvPr/>
        </p:nvSpPr>
        <p:spPr>
          <a:xfrm>
            <a:off x="2483768" y="1926797"/>
            <a:ext cx="4572000" cy="12899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0077AA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int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fd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0" i="0" dirty="0">
                <a:solidFill>
                  <a:srgbClr val="A67F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0" i="0" dirty="0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open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b="0" i="0" dirty="0">
                <a:solidFill>
                  <a:srgbClr val="50A14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"file path"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read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fd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...)</a:t>
            </a: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write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fd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...)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7858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网络编程中的文件操作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146" name="Picture 2" descr="在这里插入图片描述">
            <a:extLst>
              <a:ext uri="{FF2B5EF4-FFF2-40B4-BE49-F238E27FC236}">
                <a16:creationId xmlns:a16="http://schemas.microsoft.com/office/drawing/2014/main" id="{309484BB-4A43-4D8C-BB57-90875823C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785517"/>
            <a:ext cx="6224488" cy="4407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83580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网络编程中的文件操作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5AD54F09-5142-4450-82D3-88521D907EF5}"/>
              </a:ext>
            </a:extLst>
          </p:cNvPr>
          <p:cNvSpPr txBox="1"/>
          <p:nvPr/>
        </p:nvSpPr>
        <p:spPr>
          <a:xfrm>
            <a:off x="2257989" y="120359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0077AA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int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conn_fd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0" i="0" dirty="0">
                <a:solidFill>
                  <a:srgbClr val="A67F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0" i="0" dirty="0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accept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(...);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7F4F496-1A48-4344-AD3A-B251C1A2E85D}"/>
              </a:ext>
            </a:extLst>
          </p:cNvPr>
          <p:cNvSpPr txBox="1"/>
          <p:nvPr/>
        </p:nvSpPr>
        <p:spPr>
          <a:xfrm>
            <a:off x="2286000" y="2716234"/>
            <a:ext cx="4572000" cy="12956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0077AA"/>
                </a:solidFill>
                <a:effectLst/>
                <a:latin typeface="Source Code Pro" panose="020B0509030403020204" pitchFamily="49" charset="0"/>
              </a:rPr>
              <a:t>if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DD4A68"/>
                </a:solidFill>
                <a:effectLst/>
                <a:latin typeface="Source Code Pro" panose="020B0509030403020204" pitchFamily="49" charset="0"/>
              </a:rPr>
              <a:t>read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conn_fd</a:t>
            </a:r>
            <a:r>
              <a:rPr lang="en-US" altLang="zh-CN" b="0" i="0" dirty="0" err="1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,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buff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</a:t>
            </a:r>
            <a:r>
              <a:rPr lang="en-US" altLang="zh-CN" b="0" i="0" dirty="0">
                <a:solidFill>
                  <a:srgbClr val="A67F59"/>
                </a:solidFill>
                <a:effectLst/>
                <a:latin typeface="Source Code Pro" panose="020B0509030403020204" pitchFamily="49" charset="0"/>
              </a:rPr>
              <a:t>&gt;</a:t>
            </a:r>
            <a:r>
              <a:rPr lang="en-US" altLang="zh-CN" b="0" i="0" dirty="0">
                <a:solidFill>
                  <a:srgbClr val="986801"/>
                </a:solidFill>
                <a:effectLst/>
                <a:latin typeface="Source Code Pro" panose="020B0509030403020204" pitchFamily="49" charset="0"/>
              </a:rPr>
              <a:t>0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){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000000"/>
                </a:solidFill>
                <a:latin typeface="Source Code Pro" panose="020B0509030403020204" pitchFamily="49" charset="0"/>
              </a:rPr>
              <a:t>	</a:t>
            </a:r>
            <a:r>
              <a:rPr lang="en-US" altLang="zh-CN" b="0" i="0" dirty="0" err="1">
                <a:solidFill>
                  <a:srgbClr val="DD4A68"/>
                </a:solidFill>
                <a:effectLst/>
                <a:latin typeface="Source Code Pro" panose="020B0509030403020204" pitchFamily="49" charset="0"/>
              </a:rPr>
              <a:t>do_something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buff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);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}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40199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网络编程中的文件操作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6346FEBE-4FF0-43F8-B962-E5F381642557}"/>
              </a:ext>
            </a:extLst>
          </p:cNvPr>
          <p:cNvSpPr txBox="1"/>
          <p:nvPr/>
        </p:nvSpPr>
        <p:spPr>
          <a:xfrm>
            <a:off x="2286000" y="967539"/>
            <a:ext cx="4572000" cy="3788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0077AA"/>
                </a:solidFill>
                <a:effectLst/>
                <a:latin typeface="Source Code Pro" panose="020B0509030403020204" pitchFamily="49" charset="0"/>
              </a:rPr>
              <a:t>if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DD4A68"/>
                </a:solidFill>
                <a:effectLst/>
                <a:latin typeface="Source Code Pro" panose="020B0509030403020204" pitchFamily="49" charset="0"/>
              </a:rPr>
              <a:t>read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conn_fd1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,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buff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</a:t>
            </a:r>
            <a:r>
              <a:rPr lang="en-US" altLang="zh-CN" b="0" i="0" dirty="0">
                <a:solidFill>
                  <a:srgbClr val="A67F59"/>
                </a:solidFill>
                <a:effectLst/>
                <a:latin typeface="Source Code Pro" panose="020B0509030403020204" pitchFamily="49" charset="0"/>
              </a:rPr>
              <a:t>&gt;</a:t>
            </a:r>
            <a:r>
              <a:rPr lang="en-US" altLang="zh-CN" b="0" i="0" dirty="0">
                <a:solidFill>
                  <a:srgbClr val="986801"/>
                </a:solidFill>
                <a:effectLst/>
                <a:latin typeface="Source Code Pro" panose="020B0509030403020204" pitchFamily="49" charset="0"/>
              </a:rPr>
              <a:t>0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){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000000"/>
                </a:solidFill>
                <a:latin typeface="Source Code Pro" panose="020B0509030403020204" pitchFamily="49" charset="0"/>
              </a:rPr>
              <a:t>	</a:t>
            </a:r>
            <a:r>
              <a:rPr lang="en-US" altLang="zh-CN" b="0" i="0" dirty="0" err="1">
                <a:solidFill>
                  <a:srgbClr val="DD4A68"/>
                </a:solidFill>
                <a:effectLst/>
                <a:latin typeface="Source Code Pro" panose="020B0509030403020204" pitchFamily="49" charset="0"/>
              </a:rPr>
              <a:t>do_something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buff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);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0077AA"/>
                </a:solidFill>
                <a:effectLst/>
                <a:latin typeface="Source Code Pro" panose="020B0509030403020204" pitchFamily="49" charset="0"/>
              </a:rPr>
              <a:t>if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DD4A68"/>
                </a:solidFill>
                <a:effectLst/>
                <a:latin typeface="Source Code Pro" panose="020B0509030403020204" pitchFamily="49" charset="0"/>
              </a:rPr>
              <a:t>read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conn_fd2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,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buff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</a:t>
            </a:r>
            <a:r>
              <a:rPr lang="en-US" altLang="zh-CN" b="0" i="0" dirty="0">
                <a:solidFill>
                  <a:srgbClr val="A67F59"/>
                </a:solidFill>
                <a:effectLst/>
                <a:latin typeface="Source Code Pro" panose="020B0509030403020204" pitchFamily="49" charset="0"/>
              </a:rPr>
              <a:t>&gt;</a:t>
            </a:r>
            <a:r>
              <a:rPr lang="en-US" altLang="zh-CN" b="0" i="0" dirty="0">
                <a:solidFill>
                  <a:srgbClr val="986801"/>
                </a:solidFill>
                <a:effectLst/>
                <a:latin typeface="Source Code Pro" panose="020B0509030403020204" pitchFamily="49" charset="0"/>
              </a:rPr>
              <a:t>0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){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000000"/>
                </a:solidFill>
                <a:latin typeface="Source Code Pro" panose="020B0509030403020204" pitchFamily="49" charset="0"/>
              </a:rPr>
              <a:t>	</a:t>
            </a:r>
            <a:r>
              <a:rPr lang="en-US" altLang="zh-CN" b="0" i="0" dirty="0" err="1">
                <a:solidFill>
                  <a:srgbClr val="DD4A68"/>
                </a:solidFill>
                <a:effectLst/>
                <a:latin typeface="Source Code Pro" panose="020B0509030403020204" pitchFamily="49" charset="0"/>
              </a:rPr>
              <a:t>do_something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buff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);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}</a:t>
            </a:r>
            <a:endParaRPr lang="zh-CN" altLang="en-US" dirty="0"/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0077AA"/>
                </a:solidFill>
                <a:effectLst/>
                <a:latin typeface="Source Code Pro" panose="020B0509030403020204" pitchFamily="49" charset="0"/>
              </a:rPr>
              <a:t>if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DD4A68"/>
                </a:solidFill>
                <a:effectLst/>
                <a:latin typeface="Source Code Pro" panose="020B0509030403020204" pitchFamily="49" charset="0"/>
              </a:rPr>
              <a:t>read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conn_fd3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,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buff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</a:t>
            </a:r>
            <a:r>
              <a:rPr lang="en-US" altLang="zh-CN" b="0" i="0" dirty="0">
                <a:solidFill>
                  <a:srgbClr val="A67F59"/>
                </a:solidFill>
                <a:effectLst/>
                <a:latin typeface="Source Code Pro" panose="020B0509030403020204" pitchFamily="49" charset="0"/>
              </a:rPr>
              <a:t>&gt;</a:t>
            </a:r>
            <a:r>
              <a:rPr lang="en-US" altLang="zh-CN" b="0" i="0" dirty="0">
                <a:solidFill>
                  <a:srgbClr val="986801"/>
                </a:solidFill>
                <a:effectLst/>
                <a:latin typeface="Source Code Pro" panose="020B0509030403020204" pitchFamily="49" charset="0"/>
              </a:rPr>
              <a:t>0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){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000000"/>
                </a:solidFill>
                <a:latin typeface="Source Code Pro" panose="020B0509030403020204" pitchFamily="49" charset="0"/>
              </a:rPr>
              <a:t>	</a:t>
            </a:r>
            <a:r>
              <a:rPr lang="en-US" altLang="zh-CN" b="0" i="0" dirty="0" err="1">
                <a:solidFill>
                  <a:srgbClr val="DD4A68"/>
                </a:solidFill>
                <a:effectLst/>
                <a:latin typeface="Source Code Pro" panose="020B0509030403020204" pitchFamily="49" charset="0"/>
              </a:rPr>
              <a:t>do_something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buff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);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}</a:t>
            </a:r>
            <a:endParaRPr lang="zh-CN" altLang="en-US" dirty="0"/>
          </a:p>
        </p:txBody>
      </p:sp>
      <p:sp>
        <p:nvSpPr>
          <p:cNvPr id="14" name="TextBox 21">
            <a:extLst>
              <a:ext uri="{FF2B5EF4-FFF2-40B4-BE49-F238E27FC236}">
                <a16:creationId xmlns:a16="http://schemas.microsoft.com/office/drawing/2014/main" id="{5AF81ACF-47E4-4244-8599-81D4075B8A9A}"/>
              </a:ext>
            </a:extLst>
          </p:cNvPr>
          <p:cNvSpPr txBox="1"/>
          <p:nvPr/>
        </p:nvSpPr>
        <p:spPr>
          <a:xfrm>
            <a:off x="6588225" y="1419622"/>
            <a:ext cx="7200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n w="6350">
                  <a:noFill/>
                </a:ln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阻塞</a:t>
            </a:r>
          </a:p>
        </p:txBody>
      </p:sp>
      <p:sp>
        <p:nvSpPr>
          <p:cNvPr id="15" name="TextBox 21">
            <a:extLst>
              <a:ext uri="{FF2B5EF4-FFF2-40B4-BE49-F238E27FC236}">
                <a16:creationId xmlns:a16="http://schemas.microsoft.com/office/drawing/2014/main" id="{B77DB9B6-4414-40F3-ACF5-E2A9B2924C39}"/>
              </a:ext>
            </a:extLst>
          </p:cNvPr>
          <p:cNvSpPr txBox="1"/>
          <p:nvPr/>
        </p:nvSpPr>
        <p:spPr>
          <a:xfrm>
            <a:off x="6609683" y="2548888"/>
            <a:ext cx="7200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n w="6350">
                  <a:noFill/>
                </a:ln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被卡住</a:t>
            </a:r>
          </a:p>
        </p:txBody>
      </p:sp>
      <p:sp>
        <p:nvSpPr>
          <p:cNvPr id="17" name="TextBox 21">
            <a:extLst>
              <a:ext uri="{FF2B5EF4-FFF2-40B4-BE49-F238E27FC236}">
                <a16:creationId xmlns:a16="http://schemas.microsoft.com/office/drawing/2014/main" id="{3F1EDE05-3D77-46A3-BD9A-23B3EA25D5C7}"/>
              </a:ext>
            </a:extLst>
          </p:cNvPr>
          <p:cNvSpPr txBox="1"/>
          <p:nvPr/>
        </p:nvSpPr>
        <p:spPr>
          <a:xfrm>
            <a:off x="6609683" y="3860391"/>
            <a:ext cx="7200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n w="6350">
                  <a:noFill/>
                </a:ln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被卡住</a:t>
            </a:r>
          </a:p>
        </p:txBody>
      </p:sp>
    </p:spTree>
    <p:extLst>
      <p:ext uri="{BB962C8B-B14F-4D97-AF65-F5344CB8AC3E}">
        <p14:creationId xmlns:p14="http://schemas.microsoft.com/office/powerpoint/2010/main" val="1421661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网络编程中的文件操作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7170" name="Picture 2" descr="在这里插入图片描述">
            <a:extLst>
              <a:ext uri="{FF2B5EF4-FFF2-40B4-BE49-F238E27FC236}">
                <a16:creationId xmlns:a16="http://schemas.microsoft.com/office/drawing/2014/main" id="{5DD0E27C-75BF-458C-AD3A-85777DD7A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579413"/>
            <a:ext cx="3744839" cy="4580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07861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网络编程中的文件操作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D5486CD2-D91F-48FC-A710-196F1B92E852}"/>
              </a:ext>
            </a:extLst>
          </p:cNvPr>
          <p:cNvSpPr txBox="1"/>
          <p:nvPr/>
        </p:nvSpPr>
        <p:spPr>
          <a:xfrm>
            <a:off x="2195736" y="1511299"/>
            <a:ext cx="6102424" cy="23462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fds</a:t>
            </a:r>
            <a:r>
              <a:rPr lang="en-US" altLang="zh-CN" sz="20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0" i="0" dirty="0">
                <a:solidFill>
                  <a:srgbClr val="A67F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en-US" altLang="zh-CN" sz="20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0" i="0" dirty="0" err="1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wait_files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({</a:t>
            </a:r>
            <a:r>
              <a:rPr lang="en-US" altLang="zh-CN" sz="20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fd1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20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fd2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20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fd3 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,..., </a:t>
            </a:r>
            <a:r>
              <a:rPr lang="en-US" altLang="zh-CN" sz="2000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fdn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});</a:t>
            </a:r>
            <a:r>
              <a:rPr lang="en-US" altLang="zh-CN" sz="20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sz="2000" b="0" i="0" dirty="0">
                <a:solidFill>
                  <a:srgbClr val="0077AA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for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2000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fd</a:t>
            </a:r>
            <a:r>
              <a:rPr lang="en-US" altLang="zh-CN" sz="20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0" i="0" dirty="0">
                <a:solidFill>
                  <a:srgbClr val="A67F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en-US" altLang="zh-CN" sz="2000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fds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){</a:t>
            </a:r>
          </a:p>
          <a:p>
            <a:pPr>
              <a:lnSpc>
                <a:spcPct val="150000"/>
              </a:lnSpc>
            </a:pPr>
            <a:r>
              <a:rPr lang="en-US" altLang="zh-CN" sz="20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2000" b="0" i="0" dirty="0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read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2000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fd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en-US" altLang="zh-CN" sz="20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buf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);</a:t>
            </a:r>
            <a:endParaRPr lang="en-US" altLang="zh-CN" sz="2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2000" b="0" i="0" dirty="0" err="1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do_something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2000" b="0" i="0" dirty="0" err="1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en-US" altLang="zh-CN" sz="2000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uf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altLang="zh-CN" sz="20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76366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en-US" altLang="zh-CN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I/O</a:t>
            </a: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多路复用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TextBox 21">
            <a:extLst>
              <a:ext uri="{FF2B5EF4-FFF2-40B4-BE49-F238E27FC236}">
                <a16:creationId xmlns:a16="http://schemas.microsoft.com/office/drawing/2014/main" id="{BDF5BBFE-E276-4B39-B807-A36A08C99AA0}"/>
              </a:ext>
            </a:extLst>
          </p:cNvPr>
          <p:cNvSpPr txBox="1"/>
          <p:nvPr/>
        </p:nvSpPr>
        <p:spPr>
          <a:xfrm>
            <a:off x="905846" y="2221462"/>
            <a:ext cx="6960423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I/O</a:t>
            </a:r>
            <a:r>
              <a:rPr lang="zh-CN" altLang="en-US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多路复用就是应用程序把一堆需要处理的文件描述符丢给内核，当其中任何一个文件描述符背后的文件具备读写条件时，就把这些文件描述符筛选出来给应用程序处理。</a:t>
            </a:r>
          </a:p>
        </p:txBody>
      </p:sp>
    </p:spTree>
    <p:extLst>
      <p:ext uri="{BB962C8B-B14F-4D97-AF65-F5344CB8AC3E}">
        <p14:creationId xmlns:p14="http://schemas.microsoft.com/office/powerpoint/2010/main" val="336482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3294112" y="1125349"/>
            <a:ext cx="2555776" cy="47429"/>
            <a:chOff x="2190216" y="0"/>
            <a:chExt cx="4752528" cy="108012"/>
          </a:xfrm>
        </p:grpSpPr>
        <p:sp>
          <p:nvSpPr>
            <p:cNvPr id="4" name="矩形 3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3832860" y="313244"/>
            <a:ext cx="14782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ln w="6350">
                  <a:noFill/>
                </a:ln>
                <a:solidFill>
                  <a:schemeClr val="accent1"/>
                </a:solidFill>
                <a:latin typeface="Impact" pitchFamily="34" charset="0"/>
                <a:ea typeface="微软雅黑" pitchFamily="34" charset="-122"/>
              </a:rPr>
              <a:t>目  录</a:t>
            </a:r>
            <a:endParaRPr lang="en-US" altLang="zh-CN" sz="2800" b="1" dirty="0">
              <a:ln w="6350">
                <a:noFill/>
              </a:ln>
              <a:solidFill>
                <a:schemeClr val="accent1"/>
              </a:solidFill>
              <a:latin typeface="Impact" pitchFamily="34" charset="0"/>
              <a:ea typeface="微软雅黑" pitchFamily="34" charset="-122"/>
            </a:endParaRPr>
          </a:p>
          <a:p>
            <a:pPr algn="ctr"/>
            <a:r>
              <a:rPr lang="en-US" altLang="zh-CN" sz="1600" dirty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软雅黑" pitchFamily="34" charset="-122"/>
                <a:cs typeface="Arial" pitchFamily="34" charset="0"/>
              </a:rPr>
              <a:t>CONTENTS</a:t>
            </a:r>
            <a:endParaRPr lang="zh-CN" altLang="en-US" sz="1600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Arial" pitchFamily="34" charset="0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3059832" y="1365571"/>
            <a:ext cx="38234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b="1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  </a:t>
            </a:r>
            <a:r>
              <a:rPr lang="zh-CN" altLang="en-US" sz="2400" b="1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缓存的收益与成本分析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925EBF20-3C2F-4D8F-9A19-76DB26BC8344}"/>
              </a:ext>
            </a:extLst>
          </p:cNvPr>
          <p:cNvSpPr/>
          <p:nvPr/>
        </p:nvSpPr>
        <p:spPr>
          <a:xfrm>
            <a:off x="3070636" y="2020029"/>
            <a:ext cx="38234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b="1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  </a:t>
            </a:r>
            <a:r>
              <a:rPr lang="zh-CN" altLang="en-US" sz="2400" b="1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网络编程中的文件操作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81838042-92CC-4EFB-804B-ED47C10CAA52}"/>
              </a:ext>
            </a:extLst>
          </p:cNvPr>
          <p:cNvSpPr/>
          <p:nvPr/>
        </p:nvSpPr>
        <p:spPr>
          <a:xfrm>
            <a:off x="3491527" y="3478237"/>
            <a:ext cx="24769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b="1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  I/O</a:t>
            </a:r>
            <a:r>
              <a:rPr lang="zh-CN" altLang="en-US" sz="2400" b="1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多路复用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文件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Picture 2" descr="10,742,200+ 項文件照片檔、圖片和免版稅影像- iStock">
            <a:extLst>
              <a:ext uri="{FF2B5EF4-FFF2-40B4-BE49-F238E27FC236}">
                <a16:creationId xmlns:a16="http://schemas.microsoft.com/office/drawing/2014/main" id="{126BEFF3-7B20-469A-9404-C4DD850789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1059582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21">
            <a:extLst>
              <a:ext uri="{FF2B5EF4-FFF2-40B4-BE49-F238E27FC236}">
                <a16:creationId xmlns:a16="http://schemas.microsoft.com/office/drawing/2014/main" id="{E3AC72C7-DEBC-48F3-8BF3-0A5AAB7B61FA}"/>
              </a:ext>
            </a:extLst>
          </p:cNvPr>
          <p:cNvSpPr txBox="1"/>
          <p:nvPr/>
        </p:nvSpPr>
        <p:spPr>
          <a:xfrm>
            <a:off x="1285491" y="3920738"/>
            <a:ext cx="7272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文件、计算机文件（英语：</a:t>
            </a:r>
            <a:r>
              <a:rPr lang="en-US" altLang="zh-CN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computer file</a:t>
            </a:r>
            <a:r>
              <a:rPr lang="zh-CN" altLang="en-US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）是存储在某种长期储存设备或临时存储设备中的一段数据流，并且归属于计算机文件系统管理之下。</a:t>
            </a:r>
          </a:p>
        </p:txBody>
      </p:sp>
    </p:spTree>
    <p:extLst>
      <p:ext uri="{BB962C8B-B14F-4D97-AF65-F5344CB8AC3E}">
        <p14:creationId xmlns:p14="http://schemas.microsoft.com/office/powerpoint/2010/main" val="2925556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文件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28" name="Picture 4" descr="在这里插入图片描述">
            <a:extLst>
              <a:ext uri="{FF2B5EF4-FFF2-40B4-BE49-F238E27FC236}">
                <a16:creationId xmlns:a16="http://schemas.microsoft.com/office/drawing/2014/main" id="{88AD77DD-8EFE-4155-9D61-C689DC1D4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158" y="773622"/>
            <a:ext cx="8278046" cy="4091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文件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050" name="Picture 2" descr="在这里插入图片描述">
            <a:extLst>
              <a:ext uri="{FF2B5EF4-FFF2-40B4-BE49-F238E27FC236}">
                <a16:creationId xmlns:a16="http://schemas.microsoft.com/office/drawing/2014/main" id="{C20539A4-009A-4F5F-B563-002D3ACE98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795847"/>
            <a:ext cx="4934049" cy="4347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21">
            <a:extLst>
              <a:ext uri="{FF2B5EF4-FFF2-40B4-BE49-F238E27FC236}">
                <a16:creationId xmlns:a16="http://schemas.microsoft.com/office/drawing/2014/main" id="{6E2EFCF6-B897-4135-AAB3-4937FF3A34F0}"/>
              </a:ext>
            </a:extLst>
          </p:cNvPr>
          <p:cNvSpPr txBox="1"/>
          <p:nvPr/>
        </p:nvSpPr>
        <p:spPr>
          <a:xfrm>
            <a:off x="107347" y="899345"/>
            <a:ext cx="1763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Everything is file</a:t>
            </a:r>
            <a:endParaRPr lang="zh-CN" altLang="en-US" sz="14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6474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文件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074" name="Picture 2" descr="在这里插入图片描述">
            <a:extLst>
              <a:ext uri="{FF2B5EF4-FFF2-40B4-BE49-F238E27FC236}">
                <a16:creationId xmlns:a16="http://schemas.microsoft.com/office/drawing/2014/main" id="{02BF4147-CD53-442A-9E9D-D7789851B2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699542"/>
            <a:ext cx="7245945" cy="4267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21">
            <a:extLst>
              <a:ext uri="{FF2B5EF4-FFF2-40B4-BE49-F238E27FC236}">
                <a16:creationId xmlns:a16="http://schemas.microsoft.com/office/drawing/2014/main" id="{77D5C27B-5B04-475D-AAEF-E0B0AE45915A}"/>
              </a:ext>
            </a:extLst>
          </p:cNvPr>
          <p:cNvSpPr txBox="1"/>
          <p:nvPr/>
        </p:nvSpPr>
        <p:spPr>
          <a:xfrm>
            <a:off x="266161" y="885415"/>
            <a:ext cx="2099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一套接口来操作一切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B76E660-F4D1-4A0F-AECB-351D46B3D2B9}"/>
              </a:ext>
            </a:extLst>
          </p:cNvPr>
          <p:cNvSpPr txBox="1"/>
          <p:nvPr/>
        </p:nvSpPr>
        <p:spPr>
          <a:xfrm>
            <a:off x="2555776" y="2901751"/>
            <a:ext cx="1584176" cy="17054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open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read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write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close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43396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文件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TextBox 21">
            <a:extLst>
              <a:ext uri="{FF2B5EF4-FFF2-40B4-BE49-F238E27FC236}">
                <a16:creationId xmlns:a16="http://schemas.microsoft.com/office/drawing/2014/main" id="{EDA143B1-B44F-4B17-8A12-65D6F5986239}"/>
              </a:ext>
            </a:extLst>
          </p:cNvPr>
          <p:cNvSpPr txBox="1"/>
          <p:nvPr/>
        </p:nvSpPr>
        <p:spPr>
          <a:xfrm>
            <a:off x="266161" y="885415"/>
            <a:ext cx="27780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open</a:t>
            </a:r>
            <a:r>
              <a:rPr lang="zh-CN" altLang="en-US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函数的参数和返回值是什么？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B2739C2-8595-4AF2-8895-B807FDE00927}"/>
              </a:ext>
            </a:extLst>
          </p:cNvPr>
          <p:cNvSpPr txBox="1"/>
          <p:nvPr/>
        </p:nvSpPr>
        <p:spPr>
          <a:xfrm>
            <a:off x="2411760" y="170765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open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b="0" i="0" dirty="0">
                <a:solidFill>
                  <a:srgbClr val="50A14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"file path"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1287D6E-1A5B-4EE4-9F15-FB5DA31E557E}"/>
              </a:ext>
            </a:extLst>
          </p:cNvPr>
          <p:cNvSpPr txBox="1"/>
          <p:nvPr/>
        </p:nvSpPr>
        <p:spPr>
          <a:xfrm>
            <a:off x="2428871" y="3067434"/>
            <a:ext cx="4572000" cy="12956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A67F59"/>
                </a:solidFill>
                <a:effectLst/>
                <a:latin typeface="Source Code Pro" panose="020B0509030403020204" pitchFamily="49" charset="0"/>
              </a:rPr>
              <a:t>?=</a:t>
            </a:r>
            <a:r>
              <a:rPr lang="en-US" altLang="zh-CN" b="0" i="0" dirty="0">
                <a:solidFill>
                  <a:srgbClr val="DD4A68"/>
                </a:solidFill>
                <a:effectLst/>
                <a:latin typeface="Source Code Pro" panose="020B0509030403020204" pitchFamily="49" charset="0"/>
              </a:rPr>
              <a:t>open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50A14F"/>
                </a:solidFill>
                <a:effectLst/>
                <a:latin typeface="Source Code Pro" panose="020B0509030403020204" pitchFamily="49" charset="0"/>
              </a:rPr>
              <a:t>"file path"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DD4A68"/>
                </a:solidFill>
                <a:effectLst/>
                <a:latin typeface="Source Code Pro" panose="020B0509030403020204" pitchFamily="49" charset="0"/>
              </a:rPr>
              <a:t>read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A67F59"/>
                </a:solidFill>
                <a:effectLst/>
                <a:latin typeface="Source Code Pro" panose="020B0509030403020204" pitchFamily="49" charset="0"/>
              </a:rPr>
              <a:t>?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</a:t>
            </a:r>
            <a:endParaRPr lang="en-US" altLang="zh-CN" dirty="0">
              <a:solidFill>
                <a:srgbClr val="000000"/>
              </a:solidFill>
              <a:latin typeface="Source Code Pro" panose="020B050903040302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DD4A68"/>
                </a:solidFill>
                <a:effectLst/>
                <a:latin typeface="Source Code Pro" panose="020B0509030403020204" pitchFamily="49" charset="0"/>
              </a:rPr>
              <a:t>write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A67F59"/>
                </a:solidFill>
                <a:effectLst/>
                <a:latin typeface="Source Code Pro" panose="020B0509030403020204" pitchFamily="49" charset="0"/>
              </a:rPr>
              <a:t>?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1502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文件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TextBox 21">
            <a:extLst>
              <a:ext uri="{FF2B5EF4-FFF2-40B4-BE49-F238E27FC236}">
                <a16:creationId xmlns:a16="http://schemas.microsoft.com/office/drawing/2014/main" id="{EDA143B1-B44F-4B17-8A12-65D6F5986239}"/>
              </a:ext>
            </a:extLst>
          </p:cNvPr>
          <p:cNvSpPr txBox="1"/>
          <p:nvPr/>
        </p:nvSpPr>
        <p:spPr>
          <a:xfrm>
            <a:off x="266161" y="885415"/>
            <a:ext cx="27780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open</a:t>
            </a:r>
            <a:r>
              <a:rPr lang="zh-CN" altLang="en-US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函数的参数和返回值是什么？</a:t>
            </a:r>
          </a:p>
        </p:txBody>
      </p:sp>
      <p:pic>
        <p:nvPicPr>
          <p:cNvPr id="5122" name="Picture 2" descr="在这里插入图片描述">
            <a:extLst>
              <a:ext uri="{FF2B5EF4-FFF2-40B4-BE49-F238E27FC236}">
                <a16:creationId xmlns:a16="http://schemas.microsoft.com/office/drawing/2014/main" id="{88A3D8B2-BF4E-4121-9054-E00F106862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054821"/>
            <a:ext cx="8784976" cy="414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4601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文件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TextBox 21">
            <a:extLst>
              <a:ext uri="{FF2B5EF4-FFF2-40B4-BE49-F238E27FC236}">
                <a16:creationId xmlns:a16="http://schemas.microsoft.com/office/drawing/2014/main" id="{EDA143B1-B44F-4B17-8A12-65D6F5986239}"/>
              </a:ext>
            </a:extLst>
          </p:cNvPr>
          <p:cNvSpPr txBox="1"/>
          <p:nvPr/>
        </p:nvSpPr>
        <p:spPr>
          <a:xfrm>
            <a:off x="266161" y="885415"/>
            <a:ext cx="27780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open</a:t>
            </a:r>
            <a:r>
              <a:rPr lang="zh-CN" altLang="en-US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函数的参数和返回值是什么？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8A3D8B2-BF4E-4121-9054-E00F106862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79512" y="1136276"/>
            <a:ext cx="8784976" cy="3983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9472202"/>
      </p:ext>
    </p:extLst>
  </p:cSld>
  <p:clrMapOvr>
    <a:masterClrMapping/>
  </p:clrMapOvr>
</p:sld>
</file>

<file path=ppt/theme/theme1.xml><?xml version="1.0" encoding="utf-8"?>
<a:theme xmlns:a="http://schemas.openxmlformats.org/drawingml/2006/main" name="第一PPT，www.1ppt.com​">
  <a:themeElements>
    <a:clrScheme name="自定义 1">
      <a:dk1>
        <a:srgbClr val="333333"/>
      </a:dk1>
      <a:lt1>
        <a:srgbClr val="FFFFFF"/>
      </a:lt1>
      <a:dk2>
        <a:srgbClr val="333333"/>
      </a:dk2>
      <a:lt2>
        <a:srgbClr val="FFFFFF"/>
      </a:lt2>
      <a:accent1>
        <a:srgbClr val="1D69A3"/>
      </a:accent1>
      <a:accent2>
        <a:srgbClr val="84CBC3"/>
      </a:accent2>
      <a:accent3>
        <a:srgbClr val="F8D158"/>
      </a:accent3>
      <a:accent4>
        <a:srgbClr val="F57365"/>
      </a:accent4>
      <a:accent5>
        <a:srgbClr val="7FC9EC"/>
      </a:accent5>
      <a:accent6>
        <a:srgbClr val="8689D0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</TotalTime>
  <Words>389</Words>
  <Application>Microsoft Office PowerPoint</Application>
  <PresentationFormat>全屏显示(16:9)</PresentationFormat>
  <Paragraphs>77</Paragraphs>
  <Slides>17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微软雅黑</vt:lpstr>
      <vt:lpstr>Arial</vt:lpstr>
      <vt:lpstr>Calibri</vt:lpstr>
      <vt:lpstr>Impact</vt:lpstr>
      <vt:lpstr>Source Code Pro</vt:lpstr>
      <vt:lpstr>第一PPT，www.1ppt.com​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https://www.ypppt.com/</dc:title>
  <dc:subject>https://www.ypppt.com/</dc:subject>
  <dc:creator>优品PPT</dc:creator>
  <cp:keywords/>
  <dc:description/>
  <cp:lastModifiedBy>Administrator</cp:lastModifiedBy>
  <cp:revision>103</cp:revision>
  <dcterms:created xsi:type="dcterms:W3CDTF">2016-04-09T09:29:00Z</dcterms:created>
  <dcterms:modified xsi:type="dcterms:W3CDTF">2024-04-10T01:12:51Z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2052-10.1.0.5603</vt:lpwstr>
  </property>
</Properties>
</file>

<file path=docProps/thumbnail.jpeg>
</file>